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78" r:id="rId2"/>
    <p:sldId id="280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1" r:id="rId12"/>
    <p:sldId id="290" r:id="rId13"/>
    <p:sldId id="292" r:id="rId14"/>
    <p:sldId id="293" r:id="rId15"/>
    <p:sldId id="294" r:id="rId16"/>
    <p:sldId id="295" r:id="rId17"/>
    <p:sldId id="297" r:id="rId18"/>
    <p:sldId id="298" r:id="rId19"/>
    <p:sldId id="299" r:id="rId20"/>
    <p:sldId id="301" r:id="rId21"/>
    <p:sldId id="302" r:id="rId22"/>
    <p:sldId id="303" r:id="rId23"/>
  </p:sldIdLst>
  <p:sldSz cx="12192000" cy="6858000"/>
  <p:notesSz cx="6858000" cy="9144000"/>
  <p:defaultTextStyle>
    <a:defPPr>
      <a:defRPr lang="en-P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94A4"/>
    <a:srgbClr val="5F6368"/>
    <a:srgbClr val="7AC47C"/>
    <a:srgbClr val="DBF1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9"/>
  </p:normalViewPr>
  <p:slideViewPr>
    <p:cSldViewPr snapToGrid="0">
      <p:cViewPr varScale="1">
        <p:scale>
          <a:sx n="104" d="100"/>
          <a:sy n="104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87606-1DD2-F642-916C-26D131A84A1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FAEE52-240E-0045-85BB-BA454481A3C5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3161756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593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0763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50197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84329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5528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19469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50466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49427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29004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830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1254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5506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80607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63803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3364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276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916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0705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7074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0088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016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2001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D3833-A3BB-D2BC-834E-59CA8D16F0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16A672-7ADA-9E24-5303-B6AD521D5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0B962-2B37-6393-75F0-9EEAE705B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8FF1B-BA06-BCBA-02E4-B79E7A863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37D631-DE0D-E3C2-CE4F-963BA5410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4237656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2A0BA-D53F-A180-58D7-63B533148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F47273-6CC6-46B7-77CD-2216B280B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79877-71D6-CFF8-7ADB-C6B321898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B1A30-E526-ADBF-173B-4CCD96EA4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C43A0-A191-919C-FC3D-1D2DD6782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799745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799FB7-3033-FE89-93EF-D8A8A80E40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F5CBA-DB98-2476-E94E-65B7E9B255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71E30-0F37-91FD-88E3-235A08F81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3A9125-8709-6062-8D15-BDD0C204E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E26D0-CB02-246F-4C15-96283E599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30197944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IF" type="obj">
  <p:cSld name="GIF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5837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643C-42A9-A1A2-770E-D31DEABC7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6C6A4-1DCC-CE6C-557F-7EAA90160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2CF15-B952-E943-5AFE-84E73C18B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8D3E7-D761-0E5C-DFAF-FC8FA2154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85D9E-BCA1-B845-24BB-2A7886DE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165170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75ABD-F226-3015-D195-2C1D18C7B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0B48A-7CEA-2E75-9A5B-53FD75E29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C0660-37A1-5160-9531-1D9F5B719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E670E-B381-58BF-A567-1F33ECD96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97C2B-15D6-F9AE-2771-CD90E790D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2632902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AAE1-69C7-787C-624A-8EE97288D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B148C-9B13-3C61-1D39-5EFCC3FF0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0AD0F9-5944-C67C-4506-8AD865891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DDC9-C183-7026-AD9F-81C3560E9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3D86A-E7A3-B642-0A86-0096A7AD7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99CCA-1175-BDAA-C73E-F7A288710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872829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BF4B0-C38C-9B0A-EE58-1F27E29B1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B68B7-70F8-8E0D-E201-D3E1A0EC5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B31AD4-A7E3-DC6B-6A8A-8913A5598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CBF923-D35B-B690-0CED-E532B741E9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F5B087-D178-7DBB-EB26-ED6BCBC446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4E2686-5748-1A43-04FC-B5DA8FF9F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A758D8-B05D-2248-7CD0-D910F6ABB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3DD5E9-F164-60C2-8853-0CDC5D073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2478892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68B5D-4162-1DE0-8AA2-B27D8CD4B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C07EF6-3A16-BDBB-310F-278B026D3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D1FF62-9E48-C9A9-72D9-0C8E8DF18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A1201-3272-9A75-6FBA-338F8E7D7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3843661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FC2E05-0241-98C3-3410-9CC26DB70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0FAF9A-EC8A-F534-33A7-5FBC35B23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F28174-B919-4EF1-57DA-07D742AD2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825246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7DD92-BD60-A48A-5D10-F841DA92B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E6C0B-B6B9-DF53-953A-04C9F43EC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B8CC08-EFB6-C201-39D5-F20BC4566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4CA327-C25A-80C9-4147-4600CEDC3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458C7-B9B2-E361-4F72-7CF02FFB9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CD5227-D925-0431-5A7E-53FF1D3AE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4236937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E2DC-1246-68CD-83AC-A288EC066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16F7EF-37C8-2FE7-FBC5-ED41085F91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BC4E7-B511-D215-087C-A4DA0398A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9C4A15-BF14-6AC2-53BF-FFD7D13AD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EA7EC7-2A0F-9BF5-2A75-BAAF8C8A4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8A6978-ADF3-5193-6A97-1F4C3A38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1473993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48A55A-A8FE-832A-F6F8-F133E121E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P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23F56-941B-7C85-F9F1-6F2B7E480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F3E5-64E2-4B90-1DE3-4784CD0EED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8A0120-7865-A544-863A-3CECAD380890}" type="datetimeFigureOut">
              <a:rPr lang="en-PA" smtClean="0"/>
              <a:t>02/07/23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E312C-3F87-223E-E64D-6C5758DA2E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B4493-6F6B-F016-8AA4-9F3B6D3E80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9FB68B-DEAE-5C6D-9D41-57888FB4FDD6}"/>
              </a:ext>
            </a:extLst>
          </p:cNvPr>
          <p:cNvSpPr txBox="1"/>
          <p:nvPr userDrawn="1"/>
        </p:nvSpPr>
        <p:spPr>
          <a:xfrm>
            <a:off x="9982200" y="419427"/>
            <a:ext cx="2045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sz="1050" dirty="0">
                <a:solidFill>
                  <a:schemeClr val="bg2">
                    <a:lumMod val="90000"/>
                  </a:schemeClr>
                </a:solidFill>
              </a:rPr>
              <a:t>Abraham Cedeño-Propietario</a:t>
            </a:r>
          </a:p>
        </p:txBody>
      </p:sp>
    </p:spTree>
    <p:extLst>
      <p:ext uri="{BB962C8B-B14F-4D97-AF65-F5344CB8AC3E}">
        <p14:creationId xmlns:p14="http://schemas.microsoft.com/office/powerpoint/2010/main" val="2892417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chemeClr val="accent1">
              <a:lumMod val="75000"/>
            </a:schemeClr>
          </a:solidFill>
          <a:ln>
            <a:solidFill>
              <a:srgbClr val="0494A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419537" y="231450"/>
            <a:ext cx="11161200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s-ES" sz="72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Data </a:t>
            </a:r>
            <a:r>
              <a:rPr lang="es-ES" sz="7200" b="1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s-ES" sz="72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7200" b="1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report</a:t>
            </a:r>
            <a:endParaRPr lang="es-ES" sz="72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algn="ctr"/>
            <a:endParaRPr lang="es-ES" sz="72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Findings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on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behavioral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differences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between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casual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riders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and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member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riders</a:t>
            </a:r>
            <a:endParaRPr sz="4800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432170" y="3091667"/>
            <a:ext cx="3206969" cy="135501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1790DF-B9C0-2380-FC14-080990AE7AC4}"/>
              </a:ext>
            </a:extLst>
          </p:cNvPr>
          <p:cNvSpPr txBox="1"/>
          <p:nvPr/>
        </p:nvSpPr>
        <p:spPr>
          <a:xfrm>
            <a:off x="419537" y="4056250"/>
            <a:ext cx="7751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b="1" dirty="0">
                <a:solidFill>
                  <a:srgbClr val="5F6368"/>
                </a:solidFill>
              </a:rPr>
              <a:t>Presented by: </a:t>
            </a:r>
            <a:r>
              <a:rPr lang="en-PA" dirty="0">
                <a:solidFill>
                  <a:srgbClr val="5F6368"/>
                </a:solidFill>
              </a:rPr>
              <a:t>Abraham Cedeño</a:t>
            </a:r>
          </a:p>
          <a:p>
            <a:r>
              <a:rPr lang="en-PA" b="1" dirty="0">
                <a:solidFill>
                  <a:srgbClr val="5F6368"/>
                </a:solidFill>
              </a:rPr>
              <a:t>                Date: </a:t>
            </a:r>
            <a:r>
              <a:rPr lang="en-PA" dirty="0">
                <a:solidFill>
                  <a:srgbClr val="5F6368"/>
                </a:solidFill>
              </a:rPr>
              <a:t>October 12, 2022</a:t>
            </a:r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97A6B841-3946-C9DB-8FEE-EF0338791C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393" y="4702581"/>
            <a:ext cx="1835213" cy="192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752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147258"/>
            <a:ext cx="11086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Casual rider </a:t>
            </a:r>
            <a:r>
              <a:rPr lang="en-US" sz="2400" b="1" dirty="0">
                <a:solidFill>
                  <a:srgbClr val="0494A4"/>
                </a:solidFill>
              </a:rPr>
              <a:t>use our service on weekends more often.</a:t>
            </a:r>
            <a:endParaRPr lang="en-PA" sz="2400" b="1" dirty="0">
              <a:solidFill>
                <a:srgbClr val="0494A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2" y="5817657"/>
            <a:ext cx="107440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The opposite pattern may be note with member riders which use our services more frequently on weekdays. </a:t>
            </a:r>
            <a:endParaRPr lang="en-PA" sz="2400" b="1" dirty="0">
              <a:solidFill>
                <a:srgbClr val="5F6368"/>
              </a:solidFill>
            </a:endParaRPr>
          </a:p>
        </p:txBody>
      </p:sp>
      <p:pic>
        <p:nvPicPr>
          <p:cNvPr id="13" name="Picture 12" descr="Chart, bar chart&#10;&#10;Description automatically generated">
            <a:extLst>
              <a:ext uri="{FF2B5EF4-FFF2-40B4-BE49-F238E27FC236}">
                <a16:creationId xmlns:a16="http://schemas.microsoft.com/office/drawing/2014/main" id="{0EE46463-EB79-48E1-7CE8-DC01D89057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811" y="871477"/>
            <a:ext cx="8991600" cy="4173803"/>
          </a:xfrm>
          <a:prstGeom prst="rect">
            <a:avLst/>
          </a:prstGeom>
        </p:spPr>
      </p:pic>
      <p:sp>
        <p:nvSpPr>
          <p:cNvPr id="15" name="Google Shape;867;p65">
            <a:extLst>
              <a:ext uri="{FF2B5EF4-FFF2-40B4-BE49-F238E27FC236}">
                <a16:creationId xmlns:a16="http://schemas.microsoft.com/office/drawing/2014/main" id="{CA12A188-8A5D-D10E-5ABB-1496A7C352B5}"/>
              </a:ext>
            </a:extLst>
          </p:cNvPr>
          <p:cNvSpPr txBox="1"/>
          <p:nvPr/>
        </p:nvSpPr>
        <p:spPr>
          <a:xfrm>
            <a:off x="225223" y="102507"/>
            <a:ext cx="11966777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</a:rPr>
              <a:t>Daily Trip Pattern Comparison between Casual and Member Riders</a:t>
            </a:r>
            <a:endParaRPr lang="es-ES" sz="32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2322949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225223" y="102507"/>
            <a:ext cx="11966777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</a:rPr>
              <a:t>Daily Trip Pattern Comparison between Casual and Member Riders</a:t>
            </a:r>
            <a:endParaRPr lang="es-ES" sz="32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147258"/>
            <a:ext cx="11086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Casual rider </a:t>
            </a:r>
            <a:r>
              <a:rPr lang="en-US" sz="2400" b="1" dirty="0">
                <a:solidFill>
                  <a:srgbClr val="0494A4"/>
                </a:solidFill>
              </a:rPr>
              <a:t>use our service on weekends more often.</a:t>
            </a:r>
            <a:endParaRPr lang="en-PA" sz="2400" b="1" dirty="0">
              <a:solidFill>
                <a:srgbClr val="0494A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2" y="5817657"/>
            <a:ext cx="107440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The opposite pattern may be note with member riders which use our services more frequently on weekdays. </a:t>
            </a:r>
            <a:endParaRPr lang="en-PA" sz="2400" b="1" dirty="0">
              <a:solidFill>
                <a:srgbClr val="5F6368"/>
              </a:solidFill>
            </a:endParaRPr>
          </a:p>
        </p:txBody>
      </p:sp>
      <p:pic>
        <p:nvPicPr>
          <p:cNvPr id="4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CCBE85A9-284E-5C6C-B5E9-1A607BFB9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582" y="893176"/>
            <a:ext cx="9171710" cy="417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70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723987" y="-72883"/>
            <a:ext cx="11966777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l"/>
            <a:r>
              <a:rPr lang="es-ES" sz="4400" b="1" dirty="0">
                <a:solidFill>
                  <a:srgbClr val="0494A4"/>
                </a:solidFill>
                <a:latin typeface="Google Sans"/>
                <a:sym typeface="Google Sans"/>
              </a:rPr>
              <a:t>T</a:t>
            </a:r>
            <a:r>
              <a:rPr lang="en-US" sz="4400" b="1" dirty="0" err="1">
                <a:solidFill>
                  <a:srgbClr val="0494A4"/>
                </a:solidFill>
                <a:latin typeface="Google Sans"/>
              </a:rPr>
              <a:t>imeline</a:t>
            </a:r>
            <a:r>
              <a:rPr lang="en-US" sz="4400" b="1" dirty="0">
                <a:solidFill>
                  <a:srgbClr val="0494A4"/>
                </a:solidFill>
                <a:latin typeface="Google Sans"/>
              </a:rPr>
              <a:t> of Trip Departures: Second by Second</a:t>
            </a:r>
          </a:p>
          <a:p>
            <a:br>
              <a:rPr lang="en-US" sz="4400" b="1" dirty="0">
                <a:solidFill>
                  <a:srgbClr val="0494A4"/>
                </a:solidFill>
                <a:latin typeface="Google Sans"/>
              </a:rPr>
            </a:br>
            <a:endParaRPr lang="es-ES" sz="4400" b="1" dirty="0">
              <a:solidFill>
                <a:srgbClr val="0494A4"/>
              </a:solidFill>
              <a:latin typeface="Google Sans"/>
              <a:sym typeface="Google Sans"/>
            </a:endParaRPr>
          </a:p>
          <a:p>
            <a:pPr algn="ctr"/>
            <a:endParaRPr sz="44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047540"/>
            <a:ext cx="110862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5F6368"/>
                </a:solidFill>
              </a:rPr>
              <a:t>The peak of departures for both categories of riders </a:t>
            </a:r>
            <a:r>
              <a:rPr lang="en-US" sz="2200" b="1" dirty="0">
                <a:solidFill>
                  <a:srgbClr val="0494A4"/>
                </a:solidFill>
              </a:rPr>
              <a:t>occurs at approximately 5:10 PM.</a:t>
            </a:r>
            <a:endParaRPr lang="en-PA" sz="2200" b="1" dirty="0">
              <a:solidFill>
                <a:srgbClr val="0494A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594131" y="5606776"/>
            <a:ext cx="1154608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5F6368"/>
                </a:solidFill>
              </a:rPr>
              <a:t>Behavior patterns vary throughout the day. Member riders have an initial peak departure at 8:30 AM, declining until 4:00 PM when it rises again. </a:t>
            </a:r>
            <a:r>
              <a:rPr lang="en-US" sz="2200" b="1" dirty="0">
                <a:solidFill>
                  <a:srgbClr val="0494A4"/>
                </a:solidFill>
              </a:rPr>
              <a:t>Casual riders have continuously increased departures.</a:t>
            </a:r>
            <a:endParaRPr lang="en-PA" sz="2200" b="1" dirty="0">
              <a:solidFill>
                <a:srgbClr val="0494A4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5333D-59CA-C95D-A8EA-8796CBDAE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9086" y="755390"/>
            <a:ext cx="6863824" cy="4289890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158BE4B5-1746-9F9A-7C07-BC8731449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7981" y="943737"/>
            <a:ext cx="1381203" cy="1791560"/>
          </a:xfrm>
          <a:prstGeom prst="rect">
            <a:avLst/>
          </a:prstGeom>
        </p:spPr>
      </p:pic>
      <p:pic>
        <p:nvPicPr>
          <p:cNvPr id="11" name="Picture 10" descr="A blue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AE10B10A-EC52-06E5-A800-EA38BC8752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7981" y="3179255"/>
            <a:ext cx="1423622" cy="169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81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723987" y="-72883"/>
            <a:ext cx="11966777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l"/>
            <a:r>
              <a:rPr lang="es-ES" sz="4400" b="1" dirty="0">
                <a:solidFill>
                  <a:srgbClr val="0494A4"/>
                </a:solidFill>
                <a:latin typeface="Google Sans"/>
                <a:sym typeface="Google Sans"/>
              </a:rPr>
              <a:t>T</a:t>
            </a:r>
            <a:r>
              <a:rPr lang="en-US" sz="4400" b="1" dirty="0" err="1">
                <a:solidFill>
                  <a:srgbClr val="0494A4"/>
                </a:solidFill>
                <a:latin typeface="Google Sans"/>
              </a:rPr>
              <a:t>imeline</a:t>
            </a:r>
            <a:r>
              <a:rPr lang="en-US" sz="4400" b="1" dirty="0">
                <a:solidFill>
                  <a:srgbClr val="0494A4"/>
                </a:solidFill>
                <a:latin typeface="Google Sans"/>
              </a:rPr>
              <a:t> of Trip Departures: Second by Second</a:t>
            </a:r>
          </a:p>
          <a:p>
            <a:br>
              <a:rPr lang="en-US" sz="4400" b="1" dirty="0">
                <a:solidFill>
                  <a:srgbClr val="0494A4"/>
                </a:solidFill>
                <a:latin typeface="Google Sans"/>
              </a:rPr>
            </a:br>
            <a:endParaRPr lang="es-ES" sz="4400" b="1" dirty="0">
              <a:solidFill>
                <a:srgbClr val="0494A4"/>
              </a:solidFill>
              <a:latin typeface="Google Sans"/>
              <a:sym typeface="Google Sans"/>
            </a:endParaRPr>
          </a:p>
          <a:p>
            <a:pPr algn="ctr"/>
            <a:endParaRPr sz="44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047540"/>
            <a:ext cx="110862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5F6368"/>
                </a:solidFill>
              </a:rPr>
              <a:t>The peak of departures for both categories of riders </a:t>
            </a:r>
            <a:r>
              <a:rPr lang="en-US" sz="2200" b="1" dirty="0">
                <a:solidFill>
                  <a:srgbClr val="0494A4"/>
                </a:solidFill>
              </a:rPr>
              <a:t>occurs at approximately 5:10 PM.</a:t>
            </a:r>
            <a:endParaRPr lang="en-PA" sz="2200" b="1" dirty="0">
              <a:solidFill>
                <a:srgbClr val="0494A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594131" y="5606776"/>
            <a:ext cx="1154608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5F6368"/>
                </a:solidFill>
              </a:rPr>
              <a:t>Behavior patterns vary throughout the day. Member riders have an initial peak departure at 8:30 AM, declining until 4:00 PM when it rises again. </a:t>
            </a:r>
            <a:r>
              <a:rPr lang="en-US" sz="2200" b="1" dirty="0">
                <a:solidFill>
                  <a:srgbClr val="0494A4"/>
                </a:solidFill>
              </a:rPr>
              <a:t>Casual riders have continuously increased departures.</a:t>
            </a:r>
            <a:endParaRPr lang="en-PA" sz="2200" b="1" dirty="0">
              <a:solidFill>
                <a:srgbClr val="0494A4"/>
              </a:solidFill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158BE4B5-1746-9F9A-7C07-BC8731449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7981" y="943737"/>
            <a:ext cx="1381203" cy="1791560"/>
          </a:xfrm>
          <a:prstGeom prst="rect">
            <a:avLst/>
          </a:prstGeom>
        </p:spPr>
      </p:pic>
      <p:pic>
        <p:nvPicPr>
          <p:cNvPr id="11" name="Picture 10" descr="A blue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AE10B10A-EC52-06E5-A800-EA38BC8752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7981" y="3179255"/>
            <a:ext cx="1423622" cy="1691707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71FA0CFE-FE76-AE90-90A4-D7DA9297A6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9502" y="741467"/>
            <a:ext cx="6889715" cy="430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822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103562" y="99100"/>
            <a:ext cx="11984872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600" b="1" dirty="0">
                <a:solidFill>
                  <a:srgbClr val="0494A4"/>
                </a:solidFill>
                <a:latin typeface="Google Sans"/>
              </a:rPr>
              <a:t>Ride Length Distribution among Both Types of Riders</a:t>
            </a:r>
            <a:endParaRPr lang="es-ES" sz="3600" b="1" dirty="0">
              <a:solidFill>
                <a:srgbClr val="0494A4"/>
              </a:solidFill>
              <a:latin typeface="Google Sans"/>
              <a:sym typeface="Google Sans"/>
            </a:endParaRPr>
          </a:p>
          <a:p>
            <a:pPr algn="ctr"/>
            <a:endParaRPr lang="es-ES"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1" y="5097815"/>
            <a:ext cx="110862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The average ride length for casual riders </a:t>
            </a:r>
            <a:r>
              <a:rPr lang="en-US" sz="2400" b="1" dirty="0">
                <a:solidFill>
                  <a:srgbClr val="0494A4"/>
                </a:solidFill>
              </a:rPr>
              <a:t>exceeds that of member riders.</a:t>
            </a:r>
          </a:p>
          <a:p>
            <a:br>
              <a:rPr lang="en-US" sz="2400" b="1" dirty="0">
                <a:solidFill>
                  <a:srgbClr val="0494A4"/>
                </a:solidFill>
              </a:rPr>
            </a:br>
            <a:endParaRPr lang="en-PA" sz="2400" b="1" dirty="0">
              <a:solidFill>
                <a:srgbClr val="0494A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1" y="5785543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The </a:t>
            </a:r>
            <a:r>
              <a:rPr lang="en-US" sz="2400" b="1" dirty="0">
                <a:solidFill>
                  <a:srgbClr val="0494A4"/>
                </a:solidFill>
              </a:rPr>
              <a:t>median difference between the two is approximately 5 minutes.</a:t>
            </a: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513C2A9D-09E4-DF46-CBF8-E71C67BD3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23" y="941477"/>
            <a:ext cx="6102433" cy="2958993"/>
          </a:xfrm>
          <a:prstGeom prst="rect">
            <a:avLst/>
          </a:prstGeom>
        </p:spPr>
      </p:pic>
      <p:pic>
        <p:nvPicPr>
          <p:cNvPr id="9" name="Picture 8" descr="A picture containing text, outdoor, screenshot&#10;&#10;Description automatically generated">
            <a:extLst>
              <a:ext uri="{FF2B5EF4-FFF2-40B4-BE49-F238E27FC236}">
                <a16:creationId xmlns:a16="http://schemas.microsoft.com/office/drawing/2014/main" id="{87D88D2A-484C-1B0A-9EE0-27BD0B1DB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2699" y="890978"/>
            <a:ext cx="5654078" cy="2970663"/>
          </a:xfrm>
          <a:prstGeom prst="rect">
            <a:avLst/>
          </a:prstGeom>
        </p:spPr>
      </p:pic>
      <p:pic>
        <p:nvPicPr>
          <p:cNvPr id="10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2C53521-EDE7-A607-B02F-EB8A1C0CEA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466" y="4019163"/>
            <a:ext cx="2647344" cy="525580"/>
          </a:xfrm>
          <a:prstGeom prst="rect">
            <a:avLst/>
          </a:prstGeom>
        </p:spPr>
      </p:pic>
      <p:pic>
        <p:nvPicPr>
          <p:cNvPr id="11" name="Picture 10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F874B14-E103-A940-30DA-6FF2AC4264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3876" y="3967218"/>
            <a:ext cx="2647344" cy="5166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B3A7ED-2923-E9E5-EB57-CD0D20E27F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8122" y="3967218"/>
            <a:ext cx="1549196" cy="79905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89C8199-4728-114B-3358-3E2302091A6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17712" y="4024454"/>
            <a:ext cx="1581295" cy="79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942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-127591" y="12866"/>
            <a:ext cx="12319591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600" b="1" dirty="0">
                <a:solidFill>
                  <a:srgbClr val="0494A4"/>
                </a:solidFill>
                <a:latin typeface="Google Sans"/>
              </a:rPr>
              <a:t>Preferred Starting Station Comparison between Casual and Member Riders</a:t>
            </a:r>
          </a:p>
          <a:p>
            <a:br>
              <a:rPr lang="en-US" sz="4400" dirty="0"/>
            </a:br>
            <a:endParaRPr sz="44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3145710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037012"/>
            <a:ext cx="11086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Significant Preference Observed Among Casual Riders for the </a:t>
            </a:r>
            <a:r>
              <a:rPr lang="en-US" sz="2400" b="1" dirty="0">
                <a:solidFill>
                  <a:srgbClr val="0494A4"/>
                </a:solidFill>
              </a:rPr>
              <a:t>'Streeter DR &amp; Grand Ave'</a:t>
            </a:r>
            <a:r>
              <a:rPr lang="en-US" sz="2400" dirty="0">
                <a:solidFill>
                  <a:srgbClr val="5F6368"/>
                </a:solidFill>
              </a:rPr>
              <a:t> Station as Starting Point (more than 1 in 5 customers start there).</a:t>
            </a:r>
            <a:endParaRPr lang="en-PA" sz="2400" dirty="0">
              <a:solidFill>
                <a:srgbClr val="5F6368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2" y="5978255"/>
            <a:ext cx="107440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Approximately Equal Distribution of Preferred Starting Stations Observed Among Member Riders.</a:t>
            </a:r>
            <a:endParaRPr lang="en-PA" sz="2400" dirty="0">
              <a:solidFill>
                <a:srgbClr val="5F6368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D54242-A042-F226-A1A2-FA27B601D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396" y="1195389"/>
            <a:ext cx="9494874" cy="384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020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-127591" y="12866"/>
            <a:ext cx="12319591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600" b="1" dirty="0">
                <a:solidFill>
                  <a:srgbClr val="0494A4"/>
                </a:solidFill>
                <a:latin typeface="Google Sans"/>
              </a:rPr>
              <a:t>Preferred Ending Station Comparison between Casual and Member Riders</a:t>
            </a:r>
          </a:p>
          <a:p>
            <a:br>
              <a:rPr lang="en-US" sz="4400" dirty="0"/>
            </a:br>
            <a:endParaRPr sz="44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3145710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13712" y="5120110"/>
            <a:ext cx="11086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Again, a significant preference observed among casual riders for the </a:t>
            </a:r>
            <a:r>
              <a:rPr lang="en-US" sz="2400" b="1" dirty="0">
                <a:solidFill>
                  <a:srgbClr val="0494A4"/>
                </a:solidFill>
              </a:rPr>
              <a:t>'Streeter DR &amp; Grand Ave'</a:t>
            </a:r>
            <a:r>
              <a:rPr lang="en-US" sz="2400" dirty="0">
                <a:solidFill>
                  <a:srgbClr val="5F6368"/>
                </a:solidFill>
              </a:rPr>
              <a:t> Station as ending point (more than 1 in 5 customers end there).</a:t>
            </a:r>
            <a:endParaRPr lang="en-PA" sz="2400" dirty="0">
              <a:solidFill>
                <a:srgbClr val="5F6368"/>
              </a:solidFill>
            </a:endParaRPr>
          </a:p>
        </p:txBody>
      </p:sp>
      <p:pic>
        <p:nvPicPr>
          <p:cNvPr id="13" name="Picture 12" descr="Chart, pie chart&#10;&#10;Description automatically generated">
            <a:extLst>
              <a:ext uri="{FF2B5EF4-FFF2-40B4-BE49-F238E27FC236}">
                <a16:creationId xmlns:a16="http://schemas.microsoft.com/office/drawing/2014/main" id="{F4D54EBA-F193-5C0F-67CB-83A3DC26E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378" y="1181096"/>
            <a:ext cx="9954904" cy="40508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2DB00F-2A9D-037D-6B9D-3326FDAB83F9}"/>
              </a:ext>
            </a:extLst>
          </p:cNvPr>
          <p:cNvSpPr txBox="1"/>
          <p:nvPr/>
        </p:nvSpPr>
        <p:spPr>
          <a:xfrm>
            <a:off x="602812" y="6014137"/>
            <a:ext cx="107440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Approximately equal distribution of preferred starting stations observed among member riders.</a:t>
            </a:r>
            <a:endParaRPr lang="en-PA" sz="2400" dirty="0">
              <a:solidFill>
                <a:srgbClr val="5F63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80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103562" y="99100"/>
            <a:ext cx="11984872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600" b="1" dirty="0">
                <a:solidFill>
                  <a:srgbClr val="0494A4"/>
                </a:solidFill>
                <a:latin typeface="Google Sans"/>
              </a:rPr>
              <a:t>Starting Point Distribution among Both Types of Riders</a:t>
            </a:r>
            <a:endParaRPr lang="es-ES" sz="3600" b="1" dirty="0">
              <a:solidFill>
                <a:srgbClr val="0494A4"/>
              </a:solidFill>
              <a:latin typeface="Google Sans"/>
              <a:sym typeface="Google Sans"/>
            </a:endParaRPr>
          </a:p>
          <a:p>
            <a:pPr algn="ctr"/>
            <a:endParaRPr lang="es-ES"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1" y="4921221"/>
            <a:ext cx="110862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494A4"/>
                </a:solidFill>
              </a:rPr>
              <a:t>Limited Difference </a:t>
            </a:r>
            <a:r>
              <a:rPr lang="en-US" sz="2400" dirty="0">
                <a:solidFill>
                  <a:srgbClr val="5F6368"/>
                </a:solidFill>
              </a:rPr>
              <a:t>in trip starting point distribution observed between casual and member riders.</a:t>
            </a:r>
            <a:br>
              <a:rPr lang="en-US" sz="2400" dirty="0">
                <a:solidFill>
                  <a:srgbClr val="5F6368"/>
                </a:solidFill>
              </a:rPr>
            </a:br>
            <a:endParaRPr lang="en-PA" sz="2400" dirty="0">
              <a:solidFill>
                <a:srgbClr val="5F6368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0" y="5747727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494A4"/>
                </a:solidFill>
              </a:rPr>
              <a:t>High concentration of service </a:t>
            </a:r>
            <a:r>
              <a:rPr lang="en-US" sz="2400" dirty="0">
                <a:solidFill>
                  <a:srgbClr val="5F6368"/>
                </a:solidFill>
              </a:rPr>
              <a:t>utilization observed in a specific area.</a:t>
            </a:r>
          </a:p>
        </p:txBody>
      </p:sp>
      <p:pic>
        <p:nvPicPr>
          <p:cNvPr id="6" name="Picture 5" descr="Map&#10;&#10;Description automatically generated with medium confidence">
            <a:extLst>
              <a:ext uri="{FF2B5EF4-FFF2-40B4-BE49-F238E27FC236}">
                <a16:creationId xmlns:a16="http://schemas.microsoft.com/office/drawing/2014/main" id="{7BB912DC-669A-5769-373D-D7E1BBBF8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330" y="774647"/>
            <a:ext cx="8517336" cy="41326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DB41438-0120-2ED6-D49E-431FC7EB3CBC}"/>
              </a:ext>
            </a:extLst>
          </p:cNvPr>
          <p:cNvSpPr txBox="1"/>
          <p:nvPr/>
        </p:nvSpPr>
        <p:spPr>
          <a:xfrm>
            <a:off x="602811" y="6216299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Same pattern was found with the ending point.</a:t>
            </a:r>
          </a:p>
        </p:txBody>
      </p:sp>
    </p:spTree>
    <p:extLst>
      <p:ext uri="{BB962C8B-B14F-4D97-AF65-F5344CB8AC3E}">
        <p14:creationId xmlns:p14="http://schemas.microsoft.com/office/powerpoint/2010/main" val="3814882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70099" y="2912756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A016EFE9-B330-CC97-145B-B7DD87755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128" y="1021419"/>
            <a:ext cx="5657409" cy="3535881"/>
          </a:xfrm>
          <a:prstGeom prst="rect">
            <a:avLst/>
          </a:prstGeom>
        </p:spPr>
      </p:pic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F7EFF079-FF4F-ACF7-CFF7-337BB33C3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8161" y="943737"/>
            <a:ext cx="6309380" cy="3535881"/>
          </a:xfrm>
          <a:prstGeom prst="rect">
            <a:avLst/>
          </a:prstGeom>
        </p:spPr>
      </p:pic>
      <p:sp>
        <p:nvSpPr>
          <p:cNvPr id="10" name="Google Shape;867;p65">
            <a:extLst>
              <a:ext uri="{FF2B5EF4-FFF2-40B4-BE49-F238E27FC236}">
                <a16:creationId xmlns:a16="http://schemas.microsoft.com/office/drawing/2014/main" id="{922416E5-9E9A-4B5F-0853-5E9945A01C64}"/>
              </a:ext>
            </a:extLst>
          </p:cNvPr>
          <p:cNvSpPr txBox="1"/>
          <p:nvPr/>
        </p:nvSpPr>
        <p:spPr>
          <a:xfrm>
            <a:off x="0" y="99100"/>
            <a:ext cx="11984872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600" b="1" dirty="0">
                <a:solidFill>
                  <a:srgbClr val="0494A4"/>
                </a:solidFill>
                <a:latin typeface="Google Sans"/>
              </a:rPr>
              <a:t>Starting Point Distribution among Both Types of Riders</a:t>
            </a:r>
            <a:endParaRPr lang="es-ES" sz="3600" b="1" dirty="0">
              <a:solidFill>
                <a:srgbClr val="0494A4"/>
              </a:solidFill>
              <a:latin typeface="Google Sans"/>
              <a:sym typeface="Google Sans"/>
            </a:endParaRPr>
          </a:p>
          <a:p>
            <a:pPr algn="ctr"/>
            <a:endParaRPr lang="es-ES"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E56D13-225E-8CBA-353A-F75DC363AE54}"/>
              </a:ext>
            </a:extLst>
          </p:cNvPr>
          <p:cNvSpPr txBox="1"/>
          <p:nvPr/>
        </p:nvSpPr>
        <p:spPr>
          <a:xfrm>
            <a:off x="552882" y="4846793"/>
            <a:ext cx="110862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494A4"/>
                </a:solidFill>
              </a:rPr>
              <a:t>Limited Difference </a:t>
            </a:r>
            <a:r>
              <a:rPr lang="en-US" sz="2400" dirty="0">
                <a:solidFill>
                  <a:srgbClr val="5F6368"/>
                </a:solidFill>
              </a:rPr>
              <a:t>in trip starting point distribution observed between casual and member riders.</a:t>
            </a:r>
            <a:br>
              <a:rPr lang="en-US" sz="2400" dirty="0">
                <a:solidFill>
                  <a:srgbClr val="5F6368"/>
                </a:solidFill>
              </a:rPr>
            </a:br>
            <a:endParaRPr lang="en-PA" sz="2400" dirty="0">
              <a:solidFill>
                <a:srgbClr val="5F6368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3BD532-D630-CE60-4AC3-ED82C0F9AFFE}"/>
              </a:ext>
            </a:extLst>
          </p:cNvPr>
          <p:cNvSpPr txBox="1"/>
          <p:nvPr/>
        </p:nvSpPr>
        <p:spPr>
          <a:xfrm>
            <a:off x="552882" y="5632831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494A4"/>
                </a:solidFill>
              </a:rPr>
              <a:t>High concentration of service </a:t>
            </a:r>
            <a:r>
              <a:rPr lang="en-US" sz="2400" dirty="0">
                <a:solidFill>
                  <a:srgbClr val="5F6368"/>
                </a:solidFill>
              </a:rPr>
              <a:t>utilization observed in a specific area.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BED2F1-2F7A-4EDA-BCDD-932378386408}"/>
              </a:ext>
            </a:extLst>
          </p:cNvPr>
          <p:cNvSpPr txBox="1"/>
          <p:nvPr/>
        </p:nvSpPr>
        <p:spPr>
          <a:xfrm>
            <a:off x="552882" y="6141871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Same pattern was found with the ending point.</a:t>
            </a:r>
          </a:p>
        </p:txBody>
      </p:sp>
    </p:spTree>
    <p:extLst>
      <p:ext uri="{BB962C8B-B14F-4D97-AF65-F5344CB8AC3E}">
        <p14:creationId xmlns:p14="http://schemas.microsoft.com/office/powerpoint/2010/main" val="214255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77599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3EECD-BF84-8311-D6C6-52F3D1214E19}"/>
              </a:ext>
            </a:extLst>
          </p:cNvPr>
          <p:cNvSpPr/>
          <p:nvPr/>
        </p:nvSpPr>
        <p:spPr>
          <a:xfrm>
            <a:off x="103566" y="99100"/>
            <a:ext cx="11977599" cy="5131269"/>
          </a:xfrm>
          <a:prstGeom prst="rect">
            <a:avLst/>
          </a:prstGeom>
          <a:solidFill>
            <a:srgbClr val="0494A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95E79F90-B0B4-33C4-EA46-DE21B21E9A7A}"/>
              </a:ext>
            </a:extLst>
          </p:cNvPr>
          <p:cNvSpPr txBox="1"/>
          <p:nvPr/>
        </p:nvSpPr>
        <p:spPr>
          <a:xfrm>
            <a:off x="741374" y="1627631"/>
            <a:ext cx="11339788" cy="12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Recommendations</a:t>
            </a:r>
            <a:endParaRPr sz="7200" b="1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Google Shape;455;p47">
            <a:extLst>
              <a:ext uri="{FF2B5EF4-FFF2-40B4-BE49-F238E27FC236}">
                <a16:creationId xmlns:a16="http://schemas.microsoft.com/office/drawing/2014/main" id="{97D75F5B-5B4A-D0A0-321C-77C172E33F73}"/>
              </a:ext>
            </a:extLst>
          </p:cNvPr>
          <p:cNvSpPr/>
          <p:nvPr/>
        </p:nvSpPr>
        <p:spPr>
          <a:xfrm rot="16200000">
            <a:off x="-645243" y="2330810"/>
            <a:ext cx="2135427" cy="609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659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91453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>
            <a:off x="4492516" y="99100"/>
            <a:ext cx="3206969" cy="135501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solidFill>
              <a:srgbClr val="0494A4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8B82C-D270-B51A-E377-96500D532192}"/>
              </a:ext>
            </a:extLst>
          </p:cNvPr>
          <p:cNvSpPr txBox="1"/>
          <p:nvPr/>
        </p:nvSpPr>
        <p:spPr>
          <a:xfrm>
            <a:off x="4645480" y="234602"/>
            <a:ext cx="27655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A" sz="2400" b="1" dirty="0">
                <a:solidFill>
                  <a:srgbClr val="0494A4"/>
                </a:solidFill>
              </a:rPr>
              <a:t>Table of contents</a:t>
            </a:r>
            <a:endParaRPr lang="en-PA" sz="2400" dirty="0">
              <a:solidFill>
                <a:srgbClr val="0494A4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27B64-B776-9962-5C9D-F33F40942376}"/>
              </a:ext>
            </a:extLst>
          </p:cNvPr>
          <p:cNvSpPr txBox="1"/>
          <p:nvPr/>
        </p:nvSpPr>
        <p:spPr>
          <a:xfrm>
            <a:off x="-553555" y="822800"/>
            <a:ext cx="6581803" cy="502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A" sz="2667" b="1" dirty="0">
                <a:solidFill>
                  <a:srgbClr val="0494A4"/>
                </a:solidFill>
              </a:rPr>
              <a:t>Data analysis report</a:t>
            </a:r>
            <a:endParaRPr lang="en-PA" sz="2667" dirty="0">
              <a:solidFill>
                <a:srgbClr val="0494A4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642FC0-CB09-6A59-76CE-5BF989DB5BFC}"/>
              </a:ext>
            </a:extLst>
          </p:cNvPr>
          <p:cNvSpPr txBox="1"/>
          <p:nvPr/>
        </p:nvSpPr>
        <p:spPr>
          <a:xfrm>
            <a:off x="1371601" y="1452099"/>
            <a:ext cx="72771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sz="2400" u="sng" dirty="0">
                <a:solidFill>
                  <a:srgbClr val="0494A4"/>
                </a:solidFill>
              </a:rPr>
              <a:t>Business task</a:t>
            </a:r>
          </a:p>
          <a:p>
            <a:endParaRPr lang="en-PA" sz="2400" u="sng" dirty="0">
              <a:solidFill>
                <a:srgbClr val="0494A4"/>
              </a:solidFill>
            </a:endParaRPr>
          </a:p>
          <a:p>
            <a:r>
              <a:rPr lang="en-PA" sz="2400" u="sng" dirty="0">
                <a:solidFill>
                  <a:srgbClr val="0494A4"/>
                </a:solidFill>
              </a:rPr>
              <a:t>Data available</a:t>
            </a:r>
          </a:p>
          <a:p>
            <a:endParaRPr lang="en-PA" sz="2400" u="sng" dirty="0">
              <a:solidFill>
                <a:srgbClr val="0494A4"/>
              </a:solidFill>
            </a:endParaRPr>
          </a:p>
          <a:p>
            <a:r>
              <a:rPr lang="en-PA" sz="2400" u="sng" dirty="0">
                <a:solidFill>
                  <a:srgbClr val="0494A4"/>
                </a:solidFill>
              </a:rPr>
              <a:t>Findings</a:t>
            </a:r>
          </a:p>
          <a:p>
            <a:endParaRPr lang="en-PA" sz="2400" u="sng" dirty="0">
              <a:solidFill>
                <a:srgbClr val="0494A4"/>
              </a:solidFill>
            </a:endParaRPr>
          </a:p>
          <a:p>
            <a:r>
              <a:rPr lang="en-PA" sz="2400" u="sng" dirty="0">
                <a:solidFill>
                  <a:srgbClr val="0494A4"/>
                </a:solidFill>
              </a:rPr>
              <a:t>Recommendations</a:t>
            </a:r>
          </a:p>
          <a:p>
            <a:endParaRPr lang="en-PA" sz="2400" u="sng" dirty="0">
              <a:solidFill>
                <a:srgbClr val="0494A4"/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068E8E7D-01D7-5ED4-5D61-6996E6CFAA2C}"/>
              </a:ext>
            </a:extLst>
          </p:cNvPr>
          <p:cNvSpPr/>
          <p:nvPr/>
        </p:nvSpPr>
        <p:spPr>
          <a:xfrm>
            <a:off x="854261" y="1623001"/>
            <a:ext cx="335429" cy="219355"/>
          </a:xfrm>
          <a:prstGeom prst="rightArrow">
            <a:avLst/>
          </a:prstGeom>
          <a:solidFill>
            <a:srgbClr val="5F636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08CA7527-923F-92B1-AFE3-2EC3B7517772}"/>
              </a:ext>
            </a:extLst>
          </p:cNvPr>
          <p:cNvSpPr/>
          <p:nvPr/>
        </p:nvSpPr>
        <p:spPr>
          <a:xfrm>
            <a:off x="854260" y="2336233"/>
            <a:ext cx="335429" cy="219355"/>
          </a:xfrm>
          <a:prstGeom prst="rightArrow">
            <a:avLst/>
          </a:prstGeom>
          <a:solidFill>
            <a:srgbClr val="5F636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002DAE3F-9AAA-9370-109B-602868F89610}"/>
              </a:ext>
            </a:extLst>
          </p:cNvPr>
          <p:cNvSpPr/>
          <p:nvPr/>
        </p:nvSpPr>
        <p:spPr>
          <a:xfrm>
            <a:off x="854260" y="3050829"/>
            <a:ext cx="335429" cy="219355"/>
          </a:xfrm>
          <a:prstGeom prst="rightArrow">
            <a:avLst/>
          </a:prstGeom>
          <a:solidFill>
            <a:srgbClr val="5F636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B8D4D713-BEED-FFB3-3D89-467584A4A039}"/>
              </a:ext>
            </a:extLst>
          </p:cNvPr>
          <p:cNvSpPr/>
          <p:nvPr/>
        </p:nvSpPr>
        <p:spPr>
          <a:xfrm>
            <a:off x="857719" y="3765425"/>
            <a:ext cx="335429" cy="219355"/>
          </a:xfrm>
          <a:prstGeom prst="rightArrow">
            <a:avLst/>
          </a:prstGeom>
          <a:solidFill>
            <a:srgbClr val="5F636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/>
          </a:p>
        </p:txBody>
      </p:sp>
    </p:spTree>
    <p:extLst>
      <p:ext uri="{BB962C8B-B14F-4D97-AF65-F5344CB8AC3E}">
        <p14:creationId xmlns:p14="http://schemas.microsoft.com/office/powerpoint/2010/main" val="1826080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91453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>
            <a:off x="3934048" y="99100"/>
            <a:ext cx="4157330" cy="135502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solidFill>
              <a:srgbClr val="0494A4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8B82C-D270-B51A-E377-96500D532192}"/>
              </a:ext>
            </a:extLst>
          </p:cNvPr>
          <p:cNvSpPr txBox="1"/>
          <p:nvPr/>
        </p:nvSpPr>
        <p:spPr>
          <a:xfrm>
            <a:off x="4274229" y="234602"/>
            <a:ext cx="34769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A" sz="3200" b="1" dirty="0">
                <a:solidFill>
                  <a:srgbClr val="0494A4"/>
                </a:solidFill>
              </a:rPr>
              <a:t>Recommendations</a:t>
            </a:r>
            <a:endParaRPr lang="en-PA" sz="3200" dirty="0">
              <a:solidFill>
                <a:srgbClr val="0494A4"/>
              </a:solidFill>
            </a:endParaRPr>
          </a:p>
        </p:txBody>
      </p:sp>
      <p:sp>
        <p:nvSpPr>
          <p:cNvPr id="13" name="Donut 12">
            <a:extLst>
              <a:ext uri="{FF2B5EF4-FFF2-40B4-BE49-F238E27FC236}">
                <a16:creationId xmlns:a16="http://schemas.microsoft.com/office/drawing/2014/main" id="{A081B00C-D04D-BE7D-39D9-AFB592F07D68}"/>
              </a:ext>
            </a:extLst>
          </p:cNvPr>
          <p:cNvSpPr/>
          <p:nvPr/>
        </p:nvSpPr>
        <p:spPr>
          <a:xfrm>
            <a:off x="1199312" y="938590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35048E-BB93-69C8-797F-74DFBA1B114A}"/>
              </a:ext>
            </a:extLst>
          </p:cNvPr>
          <p:cNvSpPr txBox="1"/>
          <p:nvPr/>
        </p:nvSpPr>
        <p:spPr>
          <a:xfrm>
            <a:off x="1780951" y="1408668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8E8AE1-A3C4-74D5-3591-FA3D9BF5303A}"/>
              </a:ext>
            </a:extLst>
          </p:cNvPr>
          <p:cNvSpPr txBox="1"/>
          <p:nvPr/>
        </p:nvSpPr>
        <p:spPr>
          <a:xfrm>
            <a:off x="5941828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050C2C-62C5-D743-FC96-83FF42F2E995}"/>
              </a:ext>
            </a:extLst>
          </p:cNvPr>
          <p:cNvSpPr txBox="1"/>
          <p:nvPr/>
        </p:nvSpPr>
        <p:spPr>
          <a:xfrm>
            <a:off x="200393" y="2482315"/>
            <a:ext cx="346945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Emphasize Electric Bikes: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Based on our analysis, casual riders have a </a:t>
            </a:r>
            <a:r>
              <a:rPr lang="en-US" b="1" dirty="0">
                <a:solidFill>
                  <a:srgbClr val="0494A4"/>
                </a:solidFill>
              </a:rPr>
              <a:t>preference for electric bikes</a:t>
            </a:r>
            <a:r>
              <a:rPr lang="en-US" dirty="0">
                <a:solidFill>
                  <a:srgbClr val="5F6368"/>
                </a:solidFill>
              </a:rPr>
              <a:t>. It is recommended to increase marketing efforts to promote this type of bike.</a:t>
            </a:r>
          </a:p>
          <a:p>
            <a:pPr algn="ctr"/>
            <a:endParaRPr lang="en-US" dirty="0">
              <a:solidFill>
                <a:srgbClr val="5F6368"/>
              </a:solidFill>
            </a:endParaRPr>
          </a:p>
          <a:p>
            <a:pPr algn="ctr"/>
            <a:r>
              <a:rPr lang="en-US" b="1" dirty="0">
                <a:solidFill>
                  <a:srgbClr val="5F6368"/>
                </a:solidFill>
              </a:rPr>
              <a:t>Maintain Focus on Docked Bikes: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Despite the lower demand, it is still important to continue promoting </a:t>
            </a:r>
            <a:r>
              <a:rPr lang="en-US" b="1" dirty="0">
                <a:solidFill>
                  <a:srgbClr val="7AC47C"/>
                </a:solidFill>
              </a:rPr>
              <a:t>docked bikes </a:t>
            </a:r>
            <a:r>
              <a:rPr lang="en-US" dirty="0">
                <a:solidFill>
                  <a:srgbClr val="5F6368"/>
                </a:solidFill>
              </a:rPr>
              <a:t>as several of our casual riders use them too.</a:t>
            </a:r>
            <a:endParaRPr lang="en-PA" dirty="0">
              <a:solidFill>
                <a:srgbClr val="5F6368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17BB35-0E5D-ADE6-763D-591854CE509E}"/>
              </a:ext>
            </a:extLst>
          </p:cNvPr>
          <p:cNvSpPr txBox="1"/>
          <p:nvPr/>
        </p:nvSpPr>
        <p:spPr>
          <a:xfrm>
            <a:off x="4361269" y="2482315"/>
            <a:ext cx="34694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Weekend Focus for Casual Riders: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Casual riders use our </a:t>
            </a:r>
            <a:r>
              <a:rPr lang="en-US" b="1" dirty="0">
                <a:solidFill>
                  <a:srgbClr val="FFC000"/>
                </a:solidFill>
              </a:rPr>
              <a:t>service more often on weekends</a:t>
            </a:r>
            <a:r>
              <a:rPr lang="en-US" dirty="0">
                <a:solidFill>
                  <a:srgbClr val="FFC000"/>
                </a:solidFill>
              </a:rPr>
              <a:t>. </a:t>
            </a:r>
          </a:p>
          <a:p>
            <a:pPr algn="ctr"/>
            <a:endParaRPr lang="en-US" dirty="0">
              <a:solidFill>
                <a:srgbClr val="FFC000"/>
              </a:solidFill>
            </a:endParaRPr>
          </a:p>
          <a:p>
            <a:pPr algn="ctr"/>
            <a:r>
              <a:rPr lang="en-US" dirty="0">
                <a:solidFill>
                  <a:srgbClr val="5F6368"/>
                </a:solidFill>
              </a:rPr>
              <a:t>It is recommended to adjust ad budget accordingly for </a:t>
            </a:r>
            <a:r>
              <a:rPr lang="en-US" b="1" dirty="0">
                <a:solidFill>
                  <a:srgbClr val="0494A4"/>
                </a:solidFill>
              </a:rPr>
              <a:t>greater cost-effectiveness </a:t>
            </a:r>
            <a:r>
              <a:rPr lang="en-US" dirty="0">
                <a:solidFill>
                  <a:srgbClr val="5F6368"/>
                </a:solidFill>
              </a:rPr>
              <a:t>during these days.</a:t>
            </a:r>
            <a:endParaRPr lang="en-PA" dirty="0">
              <a:solidFill>
                <a:srgbClr val="5F6368"/>
              </a:solidFill>
            </a:endParaRPr>
          </a:p>
        </p:txBody>
      </p:sp>
      <p:sp>
        <p:nvSpPr>
          <p:cNvPr id="22" name="Donut 21">
            <a:extLst>
              <a:ext uri="{FF2B5EF4-FFF2-40B4-BE49-F238E27FC236}">
                <a16:creationId xmlns:a16="http://schemas.microsoft.com/office/drawing/2014/main" id="{A02EDF10-3DF7-43BE-BE84-27A8A050DF6E}"/>
              </a:ext>
            </a:extLst>
          </p:cNvPr>
          <p:cNvSpPr/>
          <p:nvPr/>
        </p:nvSpPr>
        <p:spPr>
          <a:xfrm>
            <a:off x="5360188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2C928A-BB03-1420-F7E6-6E9553675FD7}"/>
              </a:ext>
            </a:extLst>
          </p:cNvPr>
          <p:cNvSpPr txBox="1"/>
          <p:nvPr/>
        </p:nvSpPr>
        <p:spPr>
          <a:xfrm>
            <a:off x="9913319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3</a:t>
            </a:r>
          </a:p>
        </p:txBody>
      </p:sp>
      <p:sp>
        <p:nvSpPr>
          <p:cNvPr id="25" name="Donut 24">
            <a:extLst>
              <a:ext uri="{FF2B5EF4-FFF2-40B4-BE49-F238E27FC236}">
                <a16:creationId xmlns:a16="http://schemas.microsoft.com/office/drawing/2014/main" id="{610904D4-423D-F4DB-D31A-8C899AAC366D}"/>
              </a:ext>
            </a:extLst>
          </p:cNvPr>
          <p:cNvSpPr/>
          <p:nvPr/>
        </p:nvSpPr>
        <p:spPr>
          <a:xfrm>
            <a:off x="9331679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6EABC3-8400-4774-2E1A-1B235F524714}"/>
              </a:ext>
            </a:extLst>
          </p:cNvPr>
          <p:cNvSpPr txBox="1"/>
          <p:nvPr/>
        </p:nvSpPr>
        <p:spPr>
          <a:xfrm>
            <a:off x="8381476" y="2482315"/>
            <a:ext cx="346945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Time-based Ad Budgeting:</a:t>
            </a:r>
          </a:p>
          <a:p>
            <a:pPr algn="ctr"/>
            <a:r>
              <a:rPr lang="en-US" b="1" dirty="0">
                <a:solidFill>
                  <a:srgbClr val="7AC47C"/>
                </a:solidFill>
              </a:rPr>
              <a:t>Aligning ad budget weight </a:t>
            </a:r>
            <a:r>
              <a:rPr lang="en-US" dirty="0">
                <a:solidFill>
                  <a:srgbClr val="5F6368"/>
                </a:solidFill>
              </a:rPr>
              <a:t>with trip departure timeline could </a:t>
            </a:r>
            <a:r>
              <a:rPr lang="en-US" b="1" dirty="0">
                <a:solidFill>
                  <a:srgbClr val="0494A4"/>
                </a:solidFill>
              </a:rPr>
              <a:t>increase effectiveness.</a:t>
            </a:r>
          </a:p>
          <a:p>
            <a:pPr algn="ctr"/>
            <a:endParaRPr lang="en-US" dirty="0">
              <a:solidFill>
                <a:srgbClr val="5F6368"/>
              </a:solidFill>
            </a:endParaRPr>
          </a:p>
          <a:p>
            <a:pPr algn="ctr"/>
            <a:r>
              <a:rPr lang="en-US" b="1" dirty="0">
                <a:solidFill>
                  <a:srgbClr val="5F6368"/>
                </a:solidFill>
              </a:rPr>
              <a:t>Peak Hour Reminder: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With peak usage around 5:10 PM, </a:t>
            </a:r>
            <a:r>
              <a:rPr lang="en-US" b="1" dirty="0">
                <a:solidFill>
                  <a:srgbClr val="FFC000"/>
                </a:solidFill>
              </a:rPr>
              <a:t>sending app notifications at this time</a:t>
            </a:r>
            <a:r>
              <a:rPr lang="en-US" dirty="0">
                <a:solidFill>
                  <a:srgbClr val="5F6368"/>
                </a:solidFill>
              </a:rPr>
              <a:t> could improve awareness and usage of our service.</a:t>
            </a:r>
          </a:p>
        </p:txBody>
      </p:sp>
    </p:spTree>
    <p:extLst>
      <p:ext uri="{BB962C8B-B14F-4D97-AF65-F5344CB8AC3E}">
        <p14:creationId xmlns:p14="http://schemas.microsoft.com/office/powerpoint/2010/main" val="1493609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7" grpId="0"/>
      <p:bldP spid="20" grpId="0"/>
      <p:bldP spid="21" grpId="0"/>
      <p:bldP spid="22" grpId="0" animBg="1"/>
      <p:bldP spid="24" grpId="0"/>
      <p:bldP spid="25" grpId="0" animBg="1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91453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>
            <a:off x="3934048" y="99100"/>
            <a:ext cx="4157330" cy="135502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solidFill>
              <a:srgbClr val="0494A4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8B82C-D270-B51A-E377-96500D532192}"/>
              </a:ext>
            </a:extLst>
          </p:cNvPr>
          <p:cNvSpPr txBox="1"/>
          <p:nvPr/>
        </p:nvSpPr>
        <p:spPr>
          <a:xfrm>
            <a:off x="4274229" y="234602"/>
            <a:ext cx="34769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A" sz="3200" b="1" dirty="0">
                <a:solidFill>
                  <a:srgbClr val="0494A4"/>
                </a:solidFill>
              </a:rPr>
              <a:t>Recommendations</a:t>
            </a:r>
            <a:endParaRPr lang="en-PA" sz="3200" dirty="0">
              <a:solidFill>
                <a:srgbClr val="0494A4"/>
              </a:solidFill>
            </a:endParaRPr>
          </a:p>
        </p:txBody>
      </p:sp>
      <p:sp>
        <p:nvSpPr>
          <p:cNvPr id="13" name="Donut 12">
            <a:extLst>
              <a:ext uri="{FF2B5EF4-FFF2-40B4-BE49-F238E27FC236}">
                <a16:creationId xmlns:a16="http://schemas.microsoft.com/office/drawing/2014/main" id="{A081B00C-D04D-BE7D-39D9-AFB592F07D68}"/>
              </a:ext>
            </a:extLst>
          </p:cNvPr>
          <p:cNvSpPr/>
          <p:nvPr/>
        </p:nvSpPr>
        <p:spPr>
          <a:xfrm>
            <a:off x="1199312" y="938590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35048E-BB93-69C8-797F-74DFBA1B114A}"/>
              </a:ext>
            </a:extLst>
          </p:cNvPr>
          <p:cNvSpPr txBox="1"/>
          <p:nvPr/>
        </p:nvSpPr>
        <p:spPr>
          <a:xfrm>
            <a:off x="1780951" y="1408668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8E8AE1-A3C4-74D5-3591-FA3D9BF5303A}"/>
              </a:ext>
            </a:extLst>
          </p:cNvPr>
          <p:cNvSpPr txBox="1"/>
          <p:nvPr/>
        </p:nvSpPr>
        <p:spPr>
          <a:xfrm>
            <a:off x="5941828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050C2C-62C5-D743-FC96-83FF42F2E995}"/>
              </a:ext>
            </a:extLst>
          </p:cNvPr>
          <p:cNvSpPr txBox="1"/>
          <p:nvPr/>
        </p:nvSpPr>
        <p:spPr>
          <a:xfrm>
            <a:off x="200393" y="2482315"/>
            <a:ext cx="346945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Emphasize Cost-Savings for Casual Riders: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With longer trip duration for casual riders, </a:t>
            </a:r>
            <a:r>
              <a:rPr lang="en-US" b="1" dirty="0">
                <a:solidFill>
                  <a:srgbClr val="FFC000"/>
                </a:solidFill>
              </a:rPr>
              <a:t>promoting the cost-saving </a:t>
            </a:r>
            <a:r>
              <a:rPr lang="en-US" dirty="0">
                <a:solidFill>
                  <a:srgbClr val="5F6368"/>
                </a:solidFill>
              </a:rPr>
              <a:t>benefits of an annual membership can </a:t>
            </a:r>
            <a:r>
              <a:rPr lang="en-US" b="1" dirty="0">
                <a:solidFill>
                  <a:srgbClr val="7AC47C"/>
                </a:solidFill>
              </a:rPr>
              <a:t>encourage subscription</a:t>
            </a:r>
            <a:r>
              <a:rPr lang="en-US" dirty="0">
                <a:solidFill>
                  <a:srgbClr val="5F6368"/>
                </a:solidFill>
              </a:rPr>
              <a:t>.</a:t>
            </a:r>
          </a:p>
          <a:p>
            <a:pPr algn="ctr"/>
            <a:endParaRPr lang="en-US" dirty="0">
              <a:solidFill>
                <a:srgbClr val="5F6368"/>
              </a:solidFill>
            </a:endParaRPr>
          </a:p>
          <a:p>
            <a:pPr algn="ctr"/>
            <a:r>
              <a:rPr lang="en-US" b="1" dirty="0">
                <a:solidFill>
                  <a:srgbClr val="5F6368"/>
                </a:solidFill>
              </a:rPr>
              <a:t>Targeted Campaigns Based on Trip Duration: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Using trip duration data, develop </a:t>
            </a:r>
            <a:r>
              <a:rPr lang="en-US" b="1" dirty="0">
                <a:solidFill>
                  <a:srgbClr val="0494A4"/>
                </a:solidFill>
              </a:rPr>
              <a:t>targeted campaigns</a:t>
            </a:r>
            <a:r>
              <a:rPr lang="en-US" dirty="0">
                <a:solidFill>
                  <a:srgbClr val="5F6368"/>
                </a:solidFill>
              </a:rPr>
              <a:t> to promote our services to specific groups of users."</a:t>
            </a:r>
            <a:endParaRPr lang="en-PA" dirty="0">
              <a:solidFill>
                <a:srgbClr val="5F6368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17BB35-0E5D-ADE6-763D-591854CE509E}"/>
              </a:ext>
            </a:extLst>
          </p:cNvPr>
          <p:cNvSpPr txBox="1"/>
          <p:nvPr/>
        </p:nvSpPr>
        <p:spPr>
          <a:xfrm>
            <a:off x="4361269" y="2482315"/>
            <a:ext cx="34694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Focus on 'Streeter DR &amp; Grand Ave' Station: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As this station is </a:t>
            </a:r>
            <a:r>
              <a:rPr lang="en-US" b="1" dirty="0">
                <a:solidFill>
                  <a:srgbClr val="7AC47C"/>
                </a:solidFill>
              </a:rPr>
              <a:t>preferred among casual riders</a:t>
            </a:r>
            <a:r>
              <a:rPr lang="en-US" dirty="0">
                <a:solidFill>
                  <a:srgbClr val="5F6368"/>
                </a:solidFill>
              </a:rPr>
              <a:t>, targeting advertising efforts to this location can </a:t>
            </a:r>
            <a:r>
              <a:rPr lang="en-US" b="1" dirty="0">
                <a:solidFill>
                  <a:srgbClr val="0494A4"/>
                </a:solidFill>
              </a:rPr>
              <a:t>increase effectiveness</a:t>
            </a:r>
            <a:r>
              <a:rPr lang="en-US" dirty="0">
                <a:solidFill>
                  <a:srgbClr val="5F6368"/>
                </a:solidFill>
              </a:rPr>
              <a:t>.</a:t>
            </a:r>
            <a:endParaRPr lang="en-PA" dirty="0">
              <a:solidFill>
                <a:srgbClr val="5F6368"/>
              </a:solidFill>
            </a:endParaRPr>
          </a:p>
        </p:txBody>
      </p:sp>
      <p:sp>
        <p:nvSpPr>
          <p:cNvPr id="22" name="Donut 21">
            <a:extLst>
              <a:ext uri="{FF2B5EF4-FFF2-40B4-BE49-F238E27FC236}">
                <a16:creationId xmlns:a16="http://schemas.microsoft.com/office/drawing/2014/main" id="{A02EDF10-3DF7-43BE-BE84-27A8A050DF6E}"/>
              </a:ext>
            </a:extLst>
          </p:cNvPr>
          <p:cNvSpPr/>
          <p:nvPr/>
        </p:nvSpPr>
        <p:spPr>
          <a:xfrm>
            <a:off x="5360188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2C928A-BB03-1420-F7E6-6E9553675FD7}"/>
              </a:ext>
            </a:extLst>
          </p:cNvPr>
          <p:cNvSpPr txBox="1"/>
          <p:nvPr/>
        </p:nvSpPr>
        <p:spPr>
          <a:xfrm>
            <a:off x="9976581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6</a:t>
            </a:r>
          </a:p>
        </p:txBody>
      </p:sp>
      <p:sp>
        <p:nvSpPr>
          <p:cNvPr id="25" name="Donut 24">
            <a:extLst>
              <a:ext uri="{FF2B5EF4-FFF2-40B4-BE49-F238E27FC236}">
                <a16:creationId xmlns:a16="http://schemas.microsoft.com/office/drawing/2014/main" id="{610904D4-423D-F4DB-D31A-8C899AAC366D}"/>
              </a:ext>
            </a:extLst>
          </p:cNvPr>
          <p:cNvSpPr/>
          <p:nvPr/>
        </p:nvSpPr>
        <p:spPr>
          <a:xfrm>
            <a:off x="9394941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6EABC3-8400-4774-2E1A-1B235F524714}"/>
              </a:ext>
            </a:extLst>
          </p:cNvPr>
          <p:cNvSpPr txBox="1"/>
          <p:nvPr/>
        </p:nvSpPr>
        <p:spPr>
          <a:xfrm>
            <a:off x="8381476" y="2482315"/>
            <a:ext cx="34694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Target High-Usage Areas: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By focusing campaigns on areas with </a:t>
            </a:r>
            <a:r>
              <a:rPr lang="en-US" b="1" dirty="0">
                <a:solidFill>
                  <a:srgbClr val="0494A4"/>
                </a:solidFill>
              </a:rPr>
              <a:t>high concentrations of usage</a:t>
            </a:r>
            <a:r>
              <a:rPr lang="en-US" dirty="0">
                <a:solidFill>
                  <a:srgbClr val="5F6368"/>
                </a:solidFill>
              </a:rPr>
              <a:t>, as identified by </a:t>
            </a:r>
            <a:r>
              <a:rPr lang="en-US" b="1" dirty="0">
                <a:solidFill>
                  <a:srgbClr val="FFC000"/>
                </a:solidFill>
              </a:rPr>
              <a:t>latitude and longitude data</a:t>
            </a:r>
            <a:r>
              <a:rPr lang="en-US" dirty="0">
                <a:solidFill>
                  <a:srgbClr val="5F6368"/>
                </a:solidFill>
              </a:rPr>
              <a:t>, marketing efforts can be more impactful.</a:t>
            </a:r>
          </a:p>
        </p:txBody>
      </p:sp>
    </p:spTree>
    <p:extLst>
      <p:ext uri="{BB962C8B-B14F-4D97-AF65-F5344CB8AC3E}">
        <p14:creationId xmlns:p14="http://schemas.microsoft.com/office/powerpoint/2010/main" val="136065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7" grpId="0"/>
      <p:bldP spid="20" grpId="0"/>
      <p:bldP spid="21" grpId="0"/>
      <p:bldP spid="22" grpId="0" animBg="1"/>
      <p:bldP spid="24" grpId="0"/>
      <p:bldP spid="25" grpId="0" animBg="1"/>
      <p:bldP spid="2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77599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3EECD-BF84-8311-D6C6-52F3D1214E19}"/>
              </a:ext>
            </a:extLst>
          </p:cNvPr>
          <p:cNvSpPr/>
          <p:nvPr/>
        </p:nvSpPr>
        <p:spPr>
          <a:xfrm>
            <a:off x="103566" y="99100"/>
            <a:ext cx="11977599" cy="5131269"/>
          </a:xfrm>
          <a:prstGeom prst="rect">
            <a:avLst/>
          </a:prstGeom>
          <a:solidFill>
            <a:srgbClr val="0494A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95E79F90-B0B4-33C4-EA46-DE21B21E9A7A}"/>
              </a:ext>
            </a:extLst>
          </p:cNvPr>
          <p:cNvSpPr txBox="1"/>
          <p:nvPr/>
        </p:nvSpPr>
        <p:spPr>
          <a:xfrm>
            <a:off x="741374" y="1627631"/>
            <a:ext cx="11339788" cy="12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Thank</a:t>
            </a:r>
            <a:r>
              <a:rPr lang="es-ES" sz="7200" b="1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you</a:t>
            </a:r>
            <a:endParaRPr sz="7200" b="1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Google Shape;455;p47">
            <a:extLst>
              <a:ext uri="{FF2B5EF4-FFF2-40B4-BE49-F238E27FC236}">
                <a16:creationId xmlns:a16="http://schemas.microsoft.com/office/drawing/2014/main" id="{97D75F5B-5B4A-D0A0-321C-77C172E33F73}"/>
              </a:ext>
            </a:extLst>
          </p:cNvPr>
          <p:cNvSpPr/>
          <p:nvPr/>
        </p:nvSpPr>
        <p:spPr>
          <a:xfrm rot="16200000">
            <a:off x="-645243" y="2330810"/>
            <a:ext cx="2135427" cy="609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775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77599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3EECD-BF84-8311-D6C6-52F3D1214E19}"/>
              </a:ext>
            </a:extLst>
          </p:cNvPr>
          <p:cNvSpPr/>
          <p:nvPr/>
        </p:nvSpPr>
        <p:spPr>
          <a:xfrm>
            <a:off x="103566" y="99100"/>
            <a:ext cx="11977599" cy="5131269"/>
          </a:xfrm>
          <a:prstGeom prst="rect">
            <a:avLst/>
          </a:prstGeom>
          <a:solidFill>
            <a:srgbClr val="0494A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95E79F90-B0B4-33C4-EA46-DE21B21E9A7A}"/>
              </a:ext>
            </a:extLst>
          </p:cNvPr>
          <p:cNvSpPr txBox="1"/>
          <p:nvPr/>
        </p:nvSpPr>
        <p:spPr>
          <a:xfrm>
            <a:off x="741374" y="1627631"/>
            <a:ext cx="11339788" cy="12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7200" b="1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Business </a:t>
            </a:r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task</a:t>
            </a:r>
            <a:endParaRPr sz="7200" b="1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Google Shape;455;p47">
            <a:extLst>
              <a:ext uri="{FF2B5EF4-FFF2-40B4-BE49-F238E27FC236}">
                <a16:creationId xmlns:a16="http://schemas.microsoft.com/office/drawing/2014/main" id="{97D75F5B-5B4A-D0A0-321C-77C172E33F73}"/>
              </a:ext>
            </a:extLst>
          </p:cNvPr>
          <p:cNvSpPr/>
          <p:nvPr/>
        </p:nvSpPr>
        <p:spPr>
          <a:xfrm rot="16200000">
            <a:off x="-645243" y="2330810"/>
            <a:ext cx="2135427" cy="609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717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chemeClr val="accent1">
              <a:lumMod val="75000"/>
            </a:schemeClr>
          </a:solidFill>
          <a:ln>
            <a:solidFill>
              <a:srgbClr val="0494A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515400" y="1042988"/>
            <a:ext cx="11161200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36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Business </a:t>
            </a:r>
            <a:r>
              <a:rPr lang="es-ES" sz="3600" b="1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task</a:t>
            </a:r>
            <a:endParaRPr lang="es-ES" sz="36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28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US" sz="2800" dirty="0">
                <a:solidFill>
                  <a:srgbClr val="5F6368"/>
                </a:solidFill>
                <a:latin typeface="Google Sans"/>
              </a:rPr>
              <a:t>The objective of this project is to study the historical bike trip data of the different types of Cyclistic clients (</a:t>
            </a:r>
            <a:r>
              <a:rPr lang="en-US" sz="2800" dirty="0">
                <a:solidFill>
                  <a:srgbClr val="FFC000"/>
                </a:solidFill>
                <a:latin typeface="Google Sans"/>
              </a:rPr>
              <a:t>casual</a:t>
            </a:r>
            <a:r>
              <a:rPr lang="en-US" sz="2800" dirty="0">
                <a:solidFill>
                  <a:srgbClr val="5F6368"/>
                </a:solidFill>
                <a:latin typeface="Google Sans"/>
              </a:rPr>
              <a:t> and </a:t>
            </a:r>
            <a:r>
              <a:rPr lang="en-US" sz="2800" dirty="0">
                <a:solidFill>
                  <a:srgbClr val="0494A4"/>
                </a:solidFill>
                <a:latin typeface="Google Sans"/>
              </a:rPr>
              <a:t>members</a:t>
            </a:r>
            <a:r>
              <a:rPr lang="en-US" sz="2800" dirty="0">
                <a:solidFill>
                  <a:srgbClr val="5F6368"/>
                </a:solidFill>
                <a:latin typeface="Google Sans"/>
              </a:rPr>
              <a:t>) over the last 12 months to understand how they use Cyclistic bikes differently. </a:t>
            </a:r>
          </a:p>
          <a:p>
            <a:endParaRPr lang="en-US" sz="28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n-US" sz="28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US" sz="2800" dirty="0">
                <a:solidFill>
                  <a:srgbClr val="5F6368"/>
                </a:solidFill>
                <a:latin typeface="Google Sans"/>
              </a:rPr>
              <a:t>The findings of this project are going to help the marketing team determine which </a:t>
            </a:r>
            <a:r>
              <a:rPr lang="en-US" sz="2800" dirty="0">
                <a:solidFill>
                  <a:srgbClr val="7AC47C"/>
                </a:solidFill>
                <a:latin typeface="Google Sans"/>
              </a:rPr>
              <a:t>digital media strategy</a:t>
            </a:r>
            <a:r>
              <a:rPr lang="en-US" sz="2800" dirty="0">
                <a:solidFill>
                  <a:srgbClr val="5F6368"/>
                </a:solidFill>
                <a:latin typeface="Google Sans"/>
              </a:rPr>
              <a:t> to pursue so that they can influence casual riders to opt-in for an annual membership.</a:t>
            </a:r>
            <a:endParaRPr lang="en-US" sz="2800" dirty="0">
              <a:solidFill>
                <a:srgbClr val="5F6368"/>
              </a:solidFill>
              <a:latin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2198499" y="3345051"/>
            <a:ext cx="4757736" cy="153611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30820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77599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3EECD-BF84-8311-D6C6-52F3D1214E19}"/>
              </a:ext>
            </a:extLst>
          </p:cNvPr>
          <p:cNvSpPr/>
          <p:nvPr/>
        </p:nvSpPr>
        <p:spPr>
          <a:xfrm>
            <a:off x="103566" y="99100"/>
            <a:ext cx="11977599" cy="5131269"/>
          </a:xfrm>
          <a:prstGeom prst="rect">
            <a:avLst/>
          </a:prstGeom>
          <a:solidFill>
            <a:srgbClr val="0494A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95E79F90-B0B4-33C4-EA46-DE21B21E9A7A}"/>
              </a:ext>
            </a:extLst>
          </p:cNvPr>
          <p:cNvSpPr txBox="1"/>
          <p:nvPr/>
        </p:nvSpPr>
        <p:spPr>
          <a:xfrm>
            <a:off x="741374" y="1627631"/>
            <a:ext cx="11339788" cy="12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7200" b="1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Data </a:t>
            </a:r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available</a:t>
            </a:r>
            <a:endParaRPr sz="7200" b="1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Google Shape;455;p47">
            <a:extLst>
              <a:ext uri="{FF2B5EF4-FFF2-40B4-BE49-F238E27FC236}">
                <a16:creationId xmlns:a16="http://schemas.microsoft.com/office/drawing/2014/main" id="{97D75F5B-5B4A-D0A0-321C-77C172E33F73}"/>
              </a:ext>
            </a:extLst>
          </p:cNvPr>
          <p:cNvSpPr/>
          <p:nvPr/>
        </p:nvSpPr>
        <p:spPr>
          <a:xfrm rot="16200000">
            <a:off x="-645243" y="2330810"/>
            <a:ext cx="2135427" cy="609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074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chemeClr val="accent1">
              <a:lumMod val="75000"/>
            </a:schemeClr>
          </a:solidFill>
          <a:ln>
            <a:solidFill>
              <a:srgbClr val="0494A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515400" y="422200"/>
            <a:ext cx="11161200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36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Data </a:t>
            </a:r>
            <a:r>
              <a:rPr lang="es-ES" sz="3600" b="1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context</a:t>
            </a:r>
            <a:endParaRPr lang="en-US" sz="2800" dirty="0">
              <a:solidFill>
                <a:srgbClr val="0494A4"/>
              </a:solidFill>
              <a:latin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2198499" y="3345051"/>
            <a:ext cx="4757736" cy="153611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A23ED9-2D8E-65BF-ECC4-3003FD696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10" y="1276606"/>
            <a:ext cx="5329454" cy="429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6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chemeClr val="accent1">
              <a:lumMod val="75000"/>
            </a:schemeClr>
          </a:solidFill>
          <a:ln>
            <a:solidFill>
              <a:srgbClr val="0494A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592206" y="947076"/>
            <a:ext cx="11161200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b="1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Each trip is anonymized and includes: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*Ride id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*Rideable type (classic bike, electric bike, docked bike)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start day and time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end day and time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start station id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start station name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end station id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end station name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*Start latitude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*Start longitude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*End latitude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*End longitude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*Rider type (Member, Single Ride, and Day Pass)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endParaRPr lang="en-US" sz="2800" dirty="0">
              <a:solidFill>
                <a:srgbClr val="0494A4"/>
              </a:solidFill>
              <a:latin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2198499" y="3345051"/>
            <a:ext cx="4757736" cy="153611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FBF76F05-D0FC-C98F-0712-3AD3BC47C566}"/>
              </a:ext>
            </a:extLst>
          </p:cNvPr>
          <p:cNvSpPr txBox="1"/>
          <p:nvPr/>
        </p:nvSpPr>
        <p:spPr>
          <a:xfrm>
            <a:off x="515400" y="300280"/>
            <a:ext cx="11161200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36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Data </a:t>
            </a:r>
            <a:r>
              <a:rPr lang="es-ES" sz="3600" b="1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properties</a:t>
            </a:r>
            <a:endParaRPr lang="en-US" sz="2800" dirty="0">
              <a:solidFill>
                <a:srgbClr val="0494A4"/>
              </a:solidFill>
              <a:latin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862735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77599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3EECD-BF84-8311-D6C6-52F3D1214E19}"/>
              </a:ext>
            </a:extLst>
          </p:cNvPr>
          <p:cNvSpPr/>
          <p:nvPr/>
        </p:nvSpPr>
        <p:spPr>
          <a:xfrm>
            <a:off x="103566" y="99100"/>
            <a:ext cx="11977599" cy="5131269"/>
          </a:xfrm>
          <a:prstGeom prst="rect">
            <a:avLst/>
          </a:prstGeom>
          <a:solidFill>
            <a:srgbClr val="0494A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95E79F90-B0B4-33C4-EA46-DE21B21E9A7A}"/>
              </a:ext>
            </a:extLst>
          </p:cNvPr>
          <p:cNvSpPr txBox="1"/>
          <p:nvPr/>
        </p:nvSpPr>
        <p:spPr>
          <a:xfrm>
            <a:off x="741374" y="1627631"/>
            <a:ext cx="11339788" cy="12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Findings</a:t>
            </a:r>
            <a:endParaRPr sz="7200" b="1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Google Shape;455;p47">
            <a:extLst>
              <a:ext uri="{FF2B5EF4-FFF2-40B4-BE49-F238E27FC236}">
                <a16:creationId xmlns:a16="http://schemas.microsoft.com/office/drawing/2014/main" id="{97D75F5B-5B4A-D0A0-321C-77C172E33F73}"/>
              </a:ext>
            </a:extLst>
          </p:cNvPr>
          <p:cNvSpPr/>
          <p:nvPr/>
        </p:nvSpPr>
        <p:spPr>
          <a:xfrm rot="16200000">
            <a:off x="-645243" y="2330810"/>
            <a:ext cx="2135427" cy="609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9871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-104214" y="99100"/>
            <a:ext cx="12500288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44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</a:rPr>
              <a:t>Bike Selection Comparison between Casual and Member Riders</a:t>
            </a:r>
            <a:endParaRPr lang="es-ES" sz="44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algn="ctr"/>
            <a:endParaRPr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047540"/>
            <a:ext cx="11086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The preferred bikes among members are roughly 50/50.</a:t>
            </a:r>
            <a:endParaRPr lang="en-PA" sz="2400" b="1" dirty="0">
              <a:solidFill>
                <a:srgbClr val="5F6368"/>
              </a:solidFill>
            </a:endParaRPr>
          </a:p>
        </p:txBody>
      </p:sp>
      <p:pic>
        <p:nvPicPr>
          <p:cNvPr id="12" name="Picture 11" descr="Chart, pie chart&#10;&#10;Description automatically generated">
            <a:extLst>
              <a:ext uri="{FF2B5EF4-FFF2-40B4-BE49-F238E27FC236}">
                <a16:creationId xmlns:a16="http://schemas.microsoft.com/office/drawing/2014/main" id="{C187C515-B7BC-453C-F043-C191FB45B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594" y="895895"/>
            <a:ext cx="10883454" cy="41022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1" y="5554711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494A4"/>
                </a:solidFill>
              </a:rPr>
              <a:t>Electric bikes are more commonly preferred by casual riders</a:t>
            </a:r>
            <a:r>
              <a:rPr lang="en-US" sz="2400" dirty="0">
                <a:solidFill>
                  <a:srgbClr val="5F6368"/>
                </a:solidFill>
              </a:rPr>
              <a:t> than classic bikes.</a:t>
            </a:r>
            <a:endParaRPr lang="en-PA" sz="2400" b="1" dirty="0">
              <a:solidFill>
                <a:srgbClr val="5F6368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CD6411-E610-2306-E2BE-331DF5072365}"/>
              </a:ext>
            </a:extLst>
          </p:cNvPr>
          <p:cNvSpPr txBox="1"/>
          <p:nvPr/>
        </p:nvSpPr>
        <p:spPr>
          <a:xfrm>
            <a:off x="602811" y="6061882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While none of the member riders use </a:t>
            </a:r>
            <a:r>
              <a:rPr lang="en-US" sz="2400" b="1" dirty="0">
                <a:solidFill>
                  <a:srgbClr val="0494A4"/>
                </a:solidFill>
              </a:rPr>
              <a:t>docked bikes, several casual riders do</a:t>
            </a:r>
            <a:r>
              <a:rPr lang="en-US" sz="2400" dirty="0">
                <a:solidFill>
                  <a:srgbClr val="5F6368"/>
                </a:solidFill>
              </a:rPr>
              <a:t>.</a:t>
            </a:r>
            <a:endParaRPr lang="en-PA" sz="2400" b="1" dirty="0">
              <a:solidFill>
                <a:srgbClr val="5F63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0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915</Words>
  <Application>Microsoft Macintosh PowerPoint</Application>
  <PresentationFormat>Widescreen</PresentationFormat>
  <Paragraphs>110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DM Sans</vt:lpstr>
      <vt:lpstr>Google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Liath Cedeno</dc:creator>
  <cp:lastModifiedBy>Liath Cedeno</cp:lastModifiedBy>
  <cp:revision>41</cp:revision>
  <dcterms:created xsi:type="dcterms:W3CDTF">2023-02-06T22:02:39Z</dcterms:created>
  <dcterms:modified xsi:type="dcterms:W3CDTF">2023-02-07T17:31:28Z</dcterms:modified>
</cp:coreProperties>
</file>

<file path=docProps/thumbnail.jpeg>
</file>